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0" r:id="rId1"/>
  </p:sldMasterIdLst>
  <p:notesMasterIdLst>
    <p:notesMasterId r:id="rId21"/>
  </p:notesMasterIdLst>
  <p:sldIdLst>
    <p:sldId id="349" r:id="rId2"/>
    <p:sldId id="266" r:id="rId3"/>
    <p:sldId id="384" r:id="rId4"/>
    <p:sldId id="385" r:id="rId5"/>
    <p:sldId id="386" r:id="rId6"/>
    <p:sldId id="387" r:id="rId7"/>
    <p:sldId id="388" r:id="rId8"/>
    <p:sldId id="389" r:id="rId9"/>
    <p:sldId id="341" r:id="rId10"/>
    <p:sldId id="390" r:id="rId11"/>
    <p:sldId id="391" r:id="rId12"/>
    <p:sldId id="395" r:id="rId13"/>
    <p:sldId id="397" r:id="rId14"/>
    <p:sldId id="398" r:id="rId15"/>
    <p:sldId id="392" r:id="rId16"/>
    <p:sldId id="393" r:id="rId17"/>
    <p:sldId id="333" r:id="rId18"/>
    <p:sldId id="394" r:id="rId19"/>
    <p:sldId id="335" r:id="rId20"/>
  </p:sldIdLst>
  <p:sldSz cx="9906000" cy="6858000" type="A4"/>
  <p:notesSz cx="6858000" cy="9144000"/>
  <p:embeddedFontLst>
    <p:embeddedFont>
      <p:font typeface="맑은 고딕" panose="020B0503020000020004" pitchFamily="50" charset="-127"/>
      <p:regular r:id="rId22"/>
      <p:bold r:id="rId23"/>
    </p:embeddedFont>
    <p:embeddedFont>
      <p:font typeface="아리따-돋움(TTF)-Bold" panose="02020603020101020101" pitchFamily="18" charset="-127"/>
      <p:regular r:id="rId24"/>
    </p:embeddedFont>
    <p:embeddedFont>
      <p:font typeface="아리따-돋움(TTF)-Light" panose="02020603020101020101" pitchFamily="18" charset="-127"/>
      <p:regular r:id="rId25"/>
    </p:embeddedFont>
    <p:embeddedFont>
      <p:font typeface="아리따-돋움(TTF)-Medium" panose="02020603020101020101" pitchFamily="18" charset="-127"/>
      <p:regular r:id="rId26"/>
    </p:embeddedFont>
    <p:embeddedFont>
      <p:font typeface="아리따-돋움(TTF)-SemiBold" panose="02020603020101020101" pitchFamily="18" charset="-127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CC0099"/>
    <a:srgbClr val="2E75B6"/>
    <a:srgbClr val="FA3636"/>
    <a:srgbClr val="F69240"/>
    <a:srgbClr val="9DC3E6"/>
    <a:srgbClr val="262626"/>
    <a:srgbClr val="F9BD8B"/>
    <a:srgbClr val="F8B074"/>
    <a:srgbClr val="F6E4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48" y="9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-32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3.jpeg>
</file>

<file path=ppt/media/image4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372B6-6ABB-40DF-906D-DFEF92D58FCB}" type="datetimeFigureOut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5CF3D-1C25-47B3-9390-9BBB09CD2B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132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oard_game" TargetMode="External"/><Relationship Id="rId2" Type="http://schemas.openxmlformats.org/officeDocument/2006/relationships/hyperlink" Target="https://en.wikipedia.org/wiki/Abstract_strategy_ga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oard_game" TargetMode="External"/><Relationship Id="rId2" Type="http://schemas.openxmlformats.org/officeDocument/2006/relationships/hyperlink" Target="https://en.wikipedia.org/wiki/Abstract_strategy_gam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hyperlink" Target="https://en.wikipedia.org/wiki/Abstract_strategy_game" TargetMode="External"/><Relationship Id="rId7" Type="http://schemas.openxmlformats.org/officeDocument/2006/relationships/image" Target="../media/image20.png"/><Relationship Id="rId12" Type="http://schemas.openxmlformats.org/officeDocument/2006/relationships/image" Target="../media/image25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hyperlink" Target="https://en.wikipedia.org/wiki/Board_game" TargetMode="External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oard_game" TargetMode="External"/><Relationship Id="rId2" Type="http://schemas.openxmlformats.org/officeDocument/2006/relationships/hyperlink" Target="https://en.wikipedia.org/wiki/Abstract_strategy_ga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0323C5C-6219-4189-A3C3-E9EA4322A303}"/>
              </a:ext>
            </a:extLst>
          </p:cNvPr>
          <p:cNvSpPr/>
          <p:nvPr/>
        </p:nvSpPr>
        <p:spPr>
          <a:xfrm>
            <a:off x="3674289" y="2654787"/>
            <a:ext cx="3005329" cy="18876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ts val="7000"/>
              </a:lnSpc>
            </a:pPr>
            <a:r>
              <a:rPr lang="ko-KR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플랜트</a:t>
            </a:r>
            <a:r>
              <a:rPr lang="en-US" altLang="ko-KR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,</a:t>
            </a:r>
            <a:r>
              <a:rPr lang="ko-KR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endParaRPr lang="en-US" altLang="ko-KR" sz="7200" dirty="0">
              <a:solidFill>
                <a:schemeClr val="tx1">
                  <a:lumMod val="85000"/>
                  <a:lumOff val="1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>
              <a:lnSpc>
                <a:spcPts val="7000"/>
              </a:lnSpc>
            </a:pPr>
            <a:r>
              <a:rPr lang="ko-KR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플랜트</a:t>
            </a:r>
            <a:r>
              <a:rPr lang="en-US" altLang="ko-KR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!</a:t>
            </a:r>
            <a:r>
              <a:rPr lang="ko-KR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</a:t>
            </a:r>
            <a:endParaRPr lang="en-US" altLang="ko-KR" sz="5400" dirty="0">
              <a:solidFill>
                <a:schemeClr val="tx1">
                  <a:lumMod val="85000"/>
                  <a:lumOff val="15000"/>
                </a:schemeClr>
              </a:solidFill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0C6DF64-B4E4-4401-A751-BBFB64F1269D}"/>
              </a:ext>
            </a:extLst>
          </p:cNvPr>
          <p:cNvSpPr/>
          <p:nvPr/>
        </p:nvSpPr>
        <p:spPr>
          <a:xfrm>
            <a:off x="5117363" y="4511705"/>
            <a:ext cx="2693105" cy="61555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endParaRPr lang="en-US" altLang="ko-KR" sz="6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Forestry Efficiency and Benefits Assessment System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4483A3E-95DE-482A-A155-3A1B62594541}"/>
              </a:ext>
            </a:extLst>
          </p:cNvPr>
          <p:cNvSpPr/>
          <p:nvPr/>
        </p:nvSpPr>
        <p:spPr>
          <a:xfrm>
            <a:off x="2813687" y="2107545"/>
            <a:ext cx="43620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식목 기대효과 분석 및 위치기반 추천 시스템 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2CDB1A8-3F53-4D2E-AF73-09983112FB5A}"/>
              </a:ext>
            </a:extLst>
          </p:cNvPr>
          <p:cNvSpPr/>
          <p:nvPr/>
        </p:nvSpPr>
        <p:spPr>
          <a:xfrm>
            <a:off x="2956848" y="4542483"/>
            <a:ext cx="22284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prstClr val="black">
                    <a:lumMod val="85000"/>
                    <a:lumOff val="15000"/>
                  </a:prstClr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Plant, Plant!</a:t>
            </a:r>
            <a:endParaRPr lang="ko-KR" altLang="en-US" sz="14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7B877EE-09A2-4D2C-BCDC-ED0EF37B35AD}"/>
              </a:ext>
            </a:extLst>
          </p:cNvPr>
          <p:cNvSpPr/>
          <p:nvPr/>
        </p:nvSpPr>
        <p:spPr>
          <a:xfrm>
            <a:off x="2243089" y="4505153"/>
            <a:ext cx="5624422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2D3631-015C-43C9-A93B-A25023C0F8D2}"/>
              </a:ext>
            </a:extLst>
          </p:cNvPr>
          <p:cNvSpPr/>
          <p:nvPr/>
        </p:nvSpPr>
        <p:spPr>
          <a:xfrm>
            <a:off x="2243089" y="2516849"/>
            <a:ext cx="5624422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4F3D895-4B48-41FC-A32A-5A99A8C29D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350" y="3189776"/>
            <a:ext cx="1315377" cy="1315377"/>
          </a:xfrm>
          <a:prstGeom prst="rect">
            <a:avLst/>
          </a:prstGeom>
        </p:spPr>
      </p:pic>
      <p:pic>
        <p:nvPicPr>
          <p:cNvPr id="9" name="Picture 6" descr="ë°ì´í° ì§í¥ìì ëí ì´ë¯¸ì§ ê²ìê²°ê³¼">
            <a:extLst>
              <a:ext uri="{FF2B5EF4-FFF2-40B4-BE49-F238E27FC236}">
                <a16:creationId xmlns:a16="http://schemas.microsoft.com/office/drawing/2014/main" id="{B2F8136E-A3AE-4A9F-A969-009C25B49A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465" y="-293285"/>
            <a:ext cx="1627135" cy="1627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EA439C3-DBD3-45CD-A318-B3E57C2FB6C8}"/>
              </a:ext>
            </a:extLst>
          </p:cNvPr>
          <p:cNvSpPr/>
          <p:nvPr/>
        </p:nvSpPr>
        <p:spPr>
          <a:xfrm>
            <a:off x="424192" y="327800"/>
            <a:ext cx="3005329" cy="553998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13</a:t>
            </a:r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조 </a:t>
            </a:r>
            <a:endParaRPr lang="en-US" altLang="ko-KR" sz="3000" dirty="0">
              <a:solidFill>
                <a:schemeClr val="tx1">
                  <a:lumMod val="85000"/>
                  <a:lumOff val="15000"/>
                </a:schemeClr>
              </a:solidFill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pic>
        <p:nvPicPr>
          <p:cNvPr id="15" name="Picture 4" descr="ê³ ë ¤ë ë§í¬ì ëí ì´ë¯¸ì§ ê²ìê²°ê³¼">
            <a:extLst>
              <a:ext uri="{FF2B5EF4-FFF2-40B4-BE49-F238E27FC236}">
                <a16:creationId xmlns:a16="http://schemas.microsoft.com/office/drawing/2014/main" id="{97378433-AC0D-4132-9DB8-936E0B46E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1035" y="102557"/>
            <a:ext cx="787630" cy="78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6F38B95-9262-4AFA-813F-AB1B389679D1}"/>
              </a:ext>
            </a:extLst>
          </p:cNvPr>
          <p:cNvSpPr/>
          <p:nvPr/>
        </p:nvSpPr>
        <p:spPr>
          <a:xfrm>
            <a:off x="1221526" y="393953"/>
            <a:ext cx="2996946" cy="338554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권오정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배영환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차의성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최태림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2978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1C399D-6C4C-4E19-8A0B-E596ED62CC64}"/>
              </a:ext>
            </a:extLst>
          </p:cNvPr>
          <p:cNvSpPr txBox="1"/>
          <p:nvPr/>
        </p:nvSpPr>
        <p:spPr>
          <a:xfrm>
            <a:off x="1167118" y="2343842"/>
            <a:ext cx="7775546" cy="1429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u="sng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www.plantPlant.</a:t>
            </a:r>
            <a:r>
              <a:rPr lang="en-US" altLang="ko-KR" sz="6600" b="1" u="sng" dirty="0">
                <a:solidFill>
                  <a:srgbClr val="2E75B6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go</a:t>
            </a:r>
            <a:r>
              <a:rPr lang="en-US" altLang="ko-KR" sz="6600" b="1" dirty="0">
                <a:solidFill>
                  <a:srgbClr val="2E75B6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.</a:t>
            </a:r>
            <a:r>
              <a:rPr lang="en-US" altLang="ko-KR" sz="66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kr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CB037DC-38D1-4C4A-B466-32B858CB88D8}"/>
              </a:ext>
            </a:extLst>
          </p:cNvPr>
          <p:cNvSpPr/>
          <p:nvPr/>
        </p:nvSpPr>
        <p:spPr>
          <a:xfrm>
            <a:off x="513491" y="532788"/>
            <a:ext cx="21194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도메인</a:t>
            </a:r>
            <a:r>
              <a:rPr lang="ko-KR" altLang="en-US" sz="2400" strike="sngStrike" dirty="0">
                <a:solidFill>
                  <a:schemeClr val="bg2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주소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지식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플랜트플랜트에</a:t>
            </a:r>
            <a:endParaRPr lang="en-US" altLang="ko-KR" sz="2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접속하기 위한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46B687E-C4B9-496C-8D89-A3428BCE7F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2548" y="3070370"/>
            <a:ext cx="820283" cy="82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89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71722D-2562-4BFC-B90D-534B94ED1B4D}"/>
              </a:ext>
            </a:extLst>
          </p:cNvPr>
          <p:cNvSpPr txBox="1"/>
          <p:nvPr/>
        </p:nvSpPr>
        <p:spPr>
          <a:xfrm>
            <a:off x="454769" y="521257"/>
            <a:ext cx="4218614" cy="983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44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Go</a:t>
            </a:r>
            <a:endParaRPr lang="en-US" altLang="ko-KR" sz="4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89F869-3B02-472D-AFC9-7CCE33725E02}"/>
              </a:ext>
            </a:extLst>
          </p:cNvPr>
          <p:cNvSpPr/>
          <p:nvPr/>
        </p:nvSpPr>
        <p:spPr>
          <a:xfrm>
            <a:off x="1856645" y="1642367"/>
            <a:ext cx="56090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5B9E0FB-B477-4917-BA1D-4D60FB746E49}"/>
              </a:ext>
            </a:extLst>
          </p:cNvPr>
          <p:cNvSpPr/>
          <p:nvPr/>
        </p:nvSpPr>
        <p:spPr>
          <a:xfrm>
            <a:off x="1159428" y="931510"/>
            <a:ext cx="4953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1. proceed in a specified way or have a specified outcome.</a:t>
            </a:r>
            <a:r>
              <a:rPr lang="en-US" altLang="ko-KR" sz="1100" b="1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</a:t>
            </a:r>
          </a:p>
          <a:p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  <a:hlinkClick r:id="rId2" tooltip="Abstract strategy gam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 abstract strategy</a:t>
            </a:r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 </a:t>
            </a:r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board game</a:t>
            </a:r>
            <a:endParaRPr lang="ko-KR" altLang="en-US" sz="11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27A4025-ECFC-418F-8201-87FA5EE06D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30" y="1642368"/>
            <a:ext cx="8205903" cy="461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699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878A2B-236D-45F0-A6CE-424ACD1CEC20}"/>
              </a:ext>
            </a:extLst>
          </p:cNvPr>
          <p:cNvSpPr txBox="1"/>
          <p:nvPr/>
        </p:nvSpPr>
        <p:spPr>
          <a:xfrm>
            <a:off x="454769" y="521257"/>
            <a:ext cx="4218614" cy="983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44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Go</a:t>
            </a:r>
            <a:endParaRPr lang="en-US" altLang="ko-KR" sz="4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BDC98E3-210C-4D2F-AA85-26B8DD4A51EB}"/>
              </a:ext>
            </a:extLst>
          </p:cNvPr>
          <p:cNvSpPr/>
          <p:nvPr/>
        </p:nvSpPr>
        <p:spPr>
          <a:xfrm>
            <a:off x="1159428" y="931510"/>
            <a:ext cx="4953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1. proceed in a specified way or have a specified outcome.</a:t>
            </a:r>
            <a:r>
              <a:rPr lang="en-US" altLang="ko-KR" sz="1100" b="1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</a:t>
            </a:r>
          </a:p>
          <a:p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  <a:hlinkClick r:id="rId2" tooltip="Abstract strategy gam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 abstract strategy</a:t>
            </a:r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 </a:t>
            </a:r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board game</a:t>
            </a:r>
            <a:endParaRPr lang="ko-KR" altLang="en-US" sz="11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EF9061C-DF93-446F-961B-4BCD876611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8" t="19474" r="27300" b="28760"/>
          <a:stretch/>
        </p:blipFill>
        <p:spPr>
          <a:xfrm>
            <a:off x="521864" y="2183234"/>
            <a:ext cx="3808601" cy="249153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4EA73CB-B487-4E96-8B63-D1E168D506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00"/>
          <a:stretch/>
        </p:blipFill>
        <p:spPr>
          <a:xfrm>
            <a:off x="4673383" y="2072396"/>
            <a:ext cx="4779977" cy="260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006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6A7EE58-3C28-456C-812D-B54265F877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3" r="35587" b="-193"/>
          <a:stretch/>
        </p:blipFill>
        <p:spPr>
          <a:xfrm>
            <a:off x="716516" y="1504924"/>
            <a:ext cx="4071486" cy="50675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5E4771-2BA0-4D5D-BF93-3713D888094D}"/>
              </a:ext>
            </a:extLst>
          </p:cNvPr>
          <p:cNvSpPr txBox="1"/>
          <p:nvPr/>
        </p:nvSpPr>
        <p:spPr>
          <a:xfrm>
            <a:off x="454769" y="521257"/>
            <a:ext cx="4218614" cy="983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44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Go</a:t>
            </a:r>
            <a:endParaRPr lang="en-US" altLang="ko-KR" sz="4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A63BBBA-D66E-4597-97B5-DEADCFBF944E}"/>
              </a:ext>
            </a:extLst>
          </p:cNvPr>
          <p:cNvSpPr/>
          <p:nvPr/>
        </p:nvSpPr>
        <p:spPr>
          <a:xfrm>
            <a:off x="1159428" y="931510"/>
            <a:ext cx="4953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1. proceed in a specified way or have a specified outcome.</a:t>
            </a:r>
            <a:r>
              <a:rPr lang="en-US" altLang="ko-KR" sz="1100" b="1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</a:t>
            </a:r>
          </a:p>
          <a:p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  <a:hlinkClick r:id="rId3" tooltip="Abstract strategy gam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 abstract strategy</a:t>
            </a:r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 </a:t>
            </a:r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board game</a:t>
            </a:r>
            <a:endParaRPr lang="ko-KR" altLang="en-US" sz="11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pic>
        <p:nvPicPr>
          <p:cNvPr id="6" name="그래픽 5" descr="전나무">
            <a:extLst>
              <a:ext uri="{FF2B5EF4-FFF2-40B4-BE49-F238E27FC236}">
                <a16:creationId xmlns:a16="http://schemas.microsoft.com/office/drawing/2014/main" id="{EC889414-EA16-47DC-8DE0-A693F189DA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2486" y="4788916"/>
            <a:ext cx="564160" cy="564160"/>
          </a:xfrm>
          <a:prstGeom prst="rect">
            <a:avLst/>
          </a:prstGeom>
        </p:spPr>
      </p:pic>
      <p:pic>
        <p:nvPicPr>
          <p:cNvPr id="8" name="그래픽 7" descr="전나무">
            <a:extLst>
              <a:ext uri="{FF2B5EF4-FFF2-40B4-BE49-F238E27FC236}">
                <a16:creationId xmlns:a16="http://schemas.microsoft.com/office/drawing/2014/main" id="{CD86F6FF-9B05-4F76-86FF-07FC09E7A1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2486" y="3968193"/>
            <a:ext cx="564160" cy="564160"/>
          </a:xfrm>
          <a:prstGeom prst="rect">
            <a:avLst/>
          </a:prstGeom>
        </p:spPr>
      </p:pic>
      <p:pic>
        <p:nvPicPr>
          <p:cNvPr id="9" name="그래픽 8" descr="전나무">
            <a:extLst>
              <a:ext uri="{FF2B5EF4-FFF2-40B4-BE49-F238E27FC236}">
                <a16:creationId xmlns:a16="http://schemas.microsoft.com/office/drawing/2014/main" id="{B1502ACA-BE7D-4E3C-88A7-3F54A7B867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58519" y="2864840"/>
            <a:ext cx="564160" cy="564160"/>
          </a:xfrm>
          <a:prstGeom prst="rect">
            <a:avLst/>
          </a:prstGeom>
        </p:spPr>
      </p:pic>
      <p:pic>
        <p:nvPicPr>
          <p:cNvPr id="10" name="그래픽 9" descr="전나무">
            <a:extLst>
              <a:ext uri="{FF2B5EF4-FFF2-40B4-BE49-F238E27FC236}">
                <a16:creationId xmlns:a16="http://schemas.microsoft.com/office/drawing/2014/main" id="{B26E1AC8-FF6A-462B-82AA-8F7FAE441D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47720" y="5830549"/>
            <a:ext cx="564160" cy="564160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190952AA-E37E-4372-B870-AF0025854A88}"/>
              </a:ext>
            </a:extLst>
          </p:cNvPr>
          <p:cNvSpPr/>
          <p:nvPr/>
        </p:nvSpPr>
        <p:spPr>
          <a:xfrm>
            <a:off x="4936222" y="3752749"/>
            <a:ext cx="420149" cy="430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80F00C-69D9-4547-ACA1-07BFE6EFF5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3" r="35587" b="-193"/>
          <a:stretch/>
        </p:blipFill>
        <p:spPr>
          <a:xfrm>
            <a:off x="5468893" y="1484751"/>
            <a:ext cx="4071486" cy="506755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래픽 12" descr="전나무">
            <a:extLst>
              <a:ext uri="{FF2B5EF4-FFF2-40B4-BE49-F238E27FC236}">
                <a16:creationId xmlns:a16="http://schemas.microsoft.com/office/drawing/2014/main" id="{63146A17-7655-4C81-BBFA-F847E03505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54863" y="4768743"/>
            <a:ext cx="564160" cy="564160"/>
          </a:xfrm>
          <a:prstGeom prst="rect">
            <a:avLst/>
          </a:prstGeom>
        </p:spPr>
      </p:pic>
      <p:pic>
        <p:nvPicPr>
          <p:cNvPr id="14" name="그래픽 13" descr="전나무">
            <a:extLst>
              <a:ext uri="{FF2B5EF4-FFF2-40B4-BE49-F238E27FC236}">
                <a16:creationId xmlns:a16="http://schemas.microsoft.com/office/drawing/2014/main" id="{FF33A0C3-B176-4DFC-9A08-D458E7AA2C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54863" y="3948020"/>
            <a:ext cx="564160" cy="564160"/>
          </a:xfrm>
          <a:prstGeom prst="rect">
            <a:avLst/>
          </a:prstGeom>
        </p:spPr>
      </p:pic>
      <p:pic>
        <p:nvPicPr>
          <p:cNvPr id="15" name="그래픽 14" descr="전나무">
            <a:extLst>
              <a:ext uri="{FF2B5EF4-FFF2-40B4-BE49-F238E27FC236}">
                <a16:creationId xmlns:a16="http://schemas.microsoft.com/office/drawing/2014/main" id="{26520DC1-7E50-474D-AE8A-A90F61C086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10896" y="2844667"/>
            <a:ext cx="564160" cy="564160"/>
          </a:xfrm>
          <a:prstGeom prst="rect">
            <a:avLst/>
          </a:prstGeom>
        </p:spPr>
      </p:pic>
      <p:pic>
        <p:nvPicPr>
          <p:cNvPr id="16" name="그래픽 15" descr="전나무">
            <a:extLst>
              <a:ext uri="{FF2B5EF4-FFF2-40B4-BE49-F238E27FC236}">
                <a16:creationId xmlns:a16="http://schemas.microsoft.com/office/drawing/2014/main" id="{20F64ABD-F745-4EB9-BC16-5A2AD00133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00097" y="5810376"/>
            <a:ext cx="564160" cy="564160"/>
          </a:xfrm>
          <a:prstGeom prst="rect">
            <a:avLst/>
          </a:prstGeom>
        </p:spPr>
      </p:pic>
      <p:pic>
        <p:nvPicPr>
          <p:cNvPr id="17" name="그래픽 16" descr="전나무">
            <a:extLst>
              <a:ext uri="{FF2B5EF4-FFF2-40B4-BE49-F238E27FC236}">
                <a16:creationId xmlns:a16="http://schemas.microsoft.com/office/drawing/2014/main" id="{4025836E-2EC5-4A17-A07D-50524A3647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10896" y="3880909"/>
            <a:ext cx="564160" cy="564160"/>
          </a:xfrm>
          <a:prstGeom prst="rect">
            <a:avLst/>
          </a:prstGeom>
        </p:spPr>
      </p:pic>
      <p:pic>
        <p:nvPicPr>
          <p:cNvPr id="18" name="그래픽 17" descr="전나무">
            <a:extLst>
              <a:ext uri="{FF2B5EF4-FFF2-40B4-BE49-F238E27FC236}">
                <a16:creationId xmlns:a16="http://schemas.microsoft.com/office/drawing/2014/main" id="{51B1E4A9-5F7D-42B4-9F1F-7E1DE8B33B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589756" y="1836590"/>
            <a:ext cx="564160" cy="564160"/>
          </a:xfrm>
          <a:prstGeom prst="rect">
            <a:avLst/>
          </a:prstGeom>
        </p:spPr>
      </p:pic>
      <p:pic>
        <p:nvPicPr>
          <p:cNvPr id="19" name="그래픽 18" descr="전나무">
            <a:extLst>
              <a:ext uri="{FF2B5EF4-FFF2-40B4-BE49-F238E27FC236}">
                <a16:creationId xmlns:a16="http://schemas.microsoft.com/office/drawing/2014/main" id="{8F7A6BBC-DB29-4199-A208-BC830BC3757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589756" y="5766243"/>
            <a:ext cx="564160" cy="56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47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5E4771-2BA0-4D5D-BF93-3713D888094D}"/>
              </a:ext>
            </a:extLst>
          </p:cNvPr>
          <p:cNvSpPr txBox="1"/>
          <p:nvPr/>
        </p:nvSpPr>
        <p:spPr>
          <a:xfrm>
            <a:off x="454769" y="521257"/>
            <a:ext cx="4218614" cy="983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44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Go</a:t>
            </a:r>
            <a:endParaRPr lang="en-US" altLang="ko-KR" sz="4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A63BBBA-D66E-4597-97B5-DEADCFBF944E}"/>
              </a:ext>
            </a:extLst>
          </p:cNvPr>
          <p:cNvSpPr/>
          <p:nvPr/>
        </p:nvSpPr>
        <p:spPr>
          <a:xfrm>
            <a:off x="1159428" y="931510"/>
            <a:ext cx="4953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1. proceed in a specified way or have a specified outcome.</a:t>
            </a:r>
            <a:r>
              <a:rPr lang="en-US" altLang="ko-KR" sz="1100" b="1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</a:t>
            </a:r>
          </a:p>
          <a:p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  <a:hlinkClick r:id="rId2" tooltip="Abstract strategy gam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 abstract strategy</a:t>
            </a:r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 </a:t>
            </a:r>
            <a:r>
              <a:rPr lang="en-US" altLang="ko-KR" sz="1100" dirty="0">
                <a:solidFill>
                  <a:prstClr val="black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board game</a:t>
            </a:r>
            <a:endParaRPr lang="ko-KR" altLang="en-US" sz="11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6D58316-BC1A-4695-8098-31CAB40475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25" y="1915177"/>
            <a:ext cx="5238750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248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488779" y="2380856"/>
            <a:ext cx="1535502" cy="7405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spc="-150" dirty="0">
                <a:solidFill>
                  <a:schemeClr val="accent6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0 1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167653" y="2610429"/>
            <a:ext cx="56090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accent6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알파고는 인공지능 바둑 프로그램</a:t>
            </a:r>
            <a:endParaRPr lang="en-US" altLang="ko-KR" dirty="0">
              <a:solidFill>
                <a:schemeClr val="accent6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488779" y="3189600"/>
            <a:ext cx="1535502" cy="7405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spc="-150" dirty="0">
                <a:solidFill>
                  <a:schemeClr val="accent6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0 2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08262" y="3469992"/>
            <a:ext cx="56090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en-US" altLang="ko-KR" sz="2400" dirty="0">
                <a:solidFill>
                  <a:schemeClr val="accent6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나무심기 </a:t>
            </a:r>
            <a:r>
              <a:rPr lang="en-US" altLang="ko-KR" sz="2400" dirty="0">
                <a:solidFill>
                  <a:schemeClr val="accent6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== </a:t>
            </a: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바둑두기 </a:t>
            </a:r>
            <a:endParaRPr lang="en-US" altLang="ko-KR" sz="2400" dirty="0">
              <a:solidFill>
                <a:schemeClr val="accent6">
                  <a:lumMod val="7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488779" y="3980533"/>
            <a:ext cx="1535502" cy="7405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spc="-150" dirty="0">
                <a:solidFill>
                  <a:srgbClr val="92D05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0 3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987104" y="4202005"/>
            <a:ext cx="56090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accent6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 플랜트플랜트는 나무계의 알파고</a:t>
            </a:r>
            <a:endParaRPr lang="en-US" altLang="ko-KR" sz="2400" dirty="0">
              <a:solidFill>
                <a:schemeClr val="accent6">
                  <a:lumMod val="50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5FDBAF5-B6AE-4E77-86DF-1F063AE21C68}"/>
              </a:ext>
            </a:extLst>
          </p:cNvPr>
          <p:cNvSpPr/>
          <p:nvPr/>
        </p:nvSpPr>
        <p:spPr>
          <a:xfrm>
            <a:off x="1317072" y="1166070"/>
            <a:ext cx="7382311" cy="488239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F639D0F-610F-44B5-A8A1-BB3EAEDD0585}"/>
              </a:ext>
            </a:extLst>
          </p:cNvPr>
          <p:cNvSpPr/>
          <p:nvPr/>
        </p:nvSpPr>
        <p:spPr>
          <a:xfrm>
            <a:off x="1572523" y="1662203"/>
            <a:ext cx="28471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00B050"/>
                </a:solidFill>
                <a:latin typeface="Apple SD Gothic Neo"/>
              </a:rPr>
              <a:t>Categorical Syllogism</a:t>
            </a:r>
            <a:endParaRPr lang="ko-KR" altLang="en-US" sz="24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990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1C399D-6C4C-4E19-8A0B-E596ED62CC64}"/>
              </a:ext>
            </a:extLst>
          </p:cNvPr>
          <p:cNvSpPr txBox="1"/>
          <p:nvPr/>
        </p:nvSpPr>
        <p:spPr>
          <a:xfrm>
            <a:off x="1167118" y="2343842"/>
            <a:ext cx="7775546" cy="1429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u="sng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www.plantPlant.go.</a:t>
            </a:r>
            <a:r>
              <a:rPr lang="en-US" altLang="ko-KR" sz="6600" b="1" u="sng" dirty="0">
                <a:solidFill>
                  <a:srgbClr val="0070C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kr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CB037DC-38D1-4C4A-B466-32B858CB88D8}"/>
              </a:ext>
            </a:extLst>
          </p:cNvPr>
          <p:cNvSpPr/>
          <p:nvPr/>
        </p:nvSpPr>
        <p:spPr>
          <a:xfrm>
            <a:off x="513491" y="532788"/>
            <a:ext cx="21194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도메인</a:t>
            </a:r>
            <a:r>
              <a:rPr lang="ko-KR" altLang="en-US" sz="2400" strike="sngStrike" dirty="0">
                <a:solidFill>
                  <a:schemeClr val="bg2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주소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지식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플랜트플랜트에</a:t>
            </a:r>
            <a:endParaRPr lang="en-US" altLang="ko-KR" sz="2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접속하기 위한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2D44EE-6488-4A22-AEB5-53CD39B9FF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2548" y="3070370"/>
            <a:ext cx="820283" cy="82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82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967142" y="2765593"/>
            <a:ext cx="60383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027524" y="2912249"/>
            <a:ext cx="68837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-  Benefit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계산은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어떻게 가능한가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- 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어떤 분석 방법을 사용하는가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-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 실질적으로 구현 가능한가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- 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어떤 학습모델을 사용하는가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 </a:t>
            </a:r>
          </a:p>
        </p:txBody>
      </p:sp>
      <p:cxnSp>
        <p:nvCxnSpPr>
          <p:cNvPr id="29" name="직선 연결선 28"/>
          <p:cNvCxnSpPr/>
          <p:nvPr/>
        </p:nvCxnSpPr>
        <p:spPr>
          <a:xfrm>
            <a:off x="1971455" y="4209674"/>
            <a:ext cx="603402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0713E557-945B-4C67-88D1-A76B9B7EDA8C}"/>
              </a:ext>
            </a:extLst>
          </p:cNvPr>
          <p:cNvSpPr/>
          <p:nvPr/>
        </p:nvSpPr>
        <p:spPr>
          <a:xfrm>
            <a:off x="1900030" y="2270372"/>
            <a:ext cx="56090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CC009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K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o</a:t>
            </a:r>
            <a:r>
              <a:rPr lang="en-US" altLang="ko-KR" sz="2000" dirty="0">
                <a:solidFill>
                  <a:srgbClr val="CC009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r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ean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청년 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4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인의 예상 질문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1944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1C399D-6C4C-4E19-8A0B-E596ED62CC64}"/>
              </a:ext>
            </a:extLst>
          </p:cNvPr>
          <p:cNvSpPr txBox="1"/>
          <p:nvPr/>
        </p:nvSpPr>
        <p:spPr>
          <a:xfrm>
            <a:off x="1167118" y="2343842"/>
            <a:ext cx="7775546" cy="1429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u="sng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www.plantPlant.go.kr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CB037DC-38D1-4C4A-B466-32B858CB88D8}"/>
              </a:ext>
            </a:extLst>
          </p:cNvPr>
          <p:cNvSpPr/>
          <p:nvPr/>
        </p:nvSpPr>
        <p:spPr>
          <a:xfrm>
            <a:off x="513491" y="532788"/>
            <a:ext cx="21194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도메인</a:t>
            </a:r>
            <a:r>
              <a:rPr lang="ko-KR" altLang="en-US" sz="2400" strike="sngStrike" dirty="0">
                <a:solidFill>
                  <a:schemeClr val="bg2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주소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지식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플랜트플랜트에</a:t>
            </a:r>
            <a:endParaRPr lang="en-US" altLang="ko-KR" sz="2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접속하기 위한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A56DB6-885A-4E98-9CD1-C201596677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2548" y="3070370"/>
            <a:ext cx="820283" cy="82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446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6048614" y="4231082"/>
            <a:ext cx="3005329" cy="216982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/>
            <a:r>
              <a:rPr lang="ko-KR" altLang="en-US" sz="4500" dirty="0">
                <a:solidFill>
                  <a:srgbClr val="F69240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참신한</a:t>
            </a:r>
            <a:r>
              <a:rPr lang="ko-KR" altLang="en-US" sz="4500" dirty="0">
                <a:solidFill>
                  <a:prstClr val="black">
                    <a:lumMod val="85000"/>
                    <a:lumOff val="15000"/>
                  </a:prst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endParaRPr lang="en-US" altLang="ko-KR" sz="4500" dirty="0">
              <a:solidFill>
                <a:prstClr val="black">
                  <a:lumMod val="85000"/>
                  <a:lumOff val="15000"/>
                </a:prst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r"/>
            <a:r>
              <a:rPr lang="ko-KR" altLang="en-US" sz="4500" dirty="0">
                <a:solidFill>
                  <a:prstClr val="black">
                    <a:lumMod val="85000"/>
                    <a:lumOff val="15000"/>
                  </a:prst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질문들</a:t>
            </a:r>
            <a:endParaRPr lang="en-US" altLang="ko-KR" sz="4500" dirty="0">
              <a:solidFill>
                <a:prstClr val="black">
                  <a:lumMod val="85000"/>
                  <a:lumOff val="15000"/>
                </a:prst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r"/>
            <a:r>
              <a:rPr lang="ko-KR" altLang="en-US" sz="4500" dirty="0">
                <a:solidFill>
                  <a:prstClr val="black">
                    <a:lumMod val="85000"/>
                    <a:lumOff val="15000"/>
                  </a:prst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부탁합니다</a:t>
            </a:r>
            <a:endParaRPr lang="en-US" altLang="ko-KR" sz="4500" dirty="0">
              <a:solidFill>
                <a:prstClr val="black">
                  <a:lumMod val="85000"/>
                  <a:lumOff val="15000"/>
                </a:prst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429521" y="4042571"/>
            <a:ext cx="5624422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005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1C399D-6C4C-4E19-8A0B-E596ED62CC64}"/>
              </a:ext>
            </a:extLst>
          </p:cNvPr>
          <p:cNvSpPr txBox="1"/>
          <p:nvPr/>
        </p:nvSpPr>
        <p:spPr>
          <a:xfrm>
            <a:off x="1167118" y="2343842"/>
            <a:ext cx="7775546" cy="1429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www.plantPlant.go.kr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DE53B8F-B712-4C80-A57F-E284207FA05F}"/>
              </a:ext>
            </a:extLst>
          </p:cNvPr>
          <p:cNvSpPr/>
          <p:nvPr/>
        </p:nvSpPr>
        <p:spPr>
          <a:xfrm>
            <a:off x="513491" y="532788"/>
            <a:ext cx="21194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도메인</a:t>
            </a:r>
            <a:r>
              <a:rPr lang="ko-KR" altLang="en-US" sz="2400" strike="sngStrike" dirty="0">
                <a:solidFill>
                  <a:schemeClr val="bg2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주소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지식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플랜트플랜트에</a:t>
            </a:r>
            <a:endParaRPr lang="en-US" altLang="ko-KR" sz="2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접속하기 위한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66550CB-218C-4457-ACF8-F596D9B996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2548" y="3070370"/>
            <a:ext cx="820283" cy="82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78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1C399D-6C4C-4E19-8A0B-E596ED62CC64}"/>
              </a:ext>
            </a:extLst>
          </p:cNvPr>
          <p:cNvSpPr txBox="1"/>
          <p:nvPr/>
        </p:nvSpPr>
        <p:spPr>
          <a:xfrm>
            <a:off x="1167118" y="2343842"/>
            <a:ext cx="7775546" cy="1429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u="sng" dirty="0">
                <a:solidFill>
                  <a:srgbClr val="0070C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www</a:t>
            </a:r>
            <a:r>
              <a:rPr lang="en-US" altLang="ko-KR" sz="6600" b="1" dirty="0">
                <a:solidFill>
                  <a:srgbClr val="0070C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.</a:t>
            </a:r>
            <a:r>
              <a:rPr lang="en-US" altLang="ko-KR" sz="66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plantPlant.go.kr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CB037DC-38D1-4C4A-B466-32B858CB88D8}"/>
              </a:ext>
            </a:extLst>
          </p:cNvPr>
          <p:cNvSpPr/>
          <p:nvPr/>
        </p:nvSpPr>
        <p:spPr>
          <a:xfrm>
            <a:off x="513491" y="532788"/>
            <a:ext cx="21194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도메인</a:t>
            </a:r>
            <a:r>
              <a:rPr lang="ko-KR" altLang="en-US" sz="2400" strike="sngStrike" dirty="0">
                <a:solidFill>
                  <a:schemeClr val="bg2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주소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지식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플랜트플랜트에</a:t>
            </a:r>
            <a:endParaRPr lang="en-US" altLang="ko-KR" sz="2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접속하기 위한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45EF39-C869-4536-A4DF-1795E18AAF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2548" y="3070370"/>
            <a:ext cx="820283" cy="82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048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1C399D-6C4C-4E19-8A0B-E596ED62CC64}"/>
              </a:ext>
            </a:extLst>
          </p:cNvPr>
          <p:cNvSpPr txBox="1"/>
          <p:nvPr/>
        </p:nvSpPr>
        <p:spPr>
          <a:xfrm>
            <a:off x="1167118" y="758321"/>
            <a:ext cx="1844530" cy="4476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</a:t>
            </a:r>
            <a:r>
              <a:rPr lang="en-US" altLang="ko-KR" sz="40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hat </a:t>
            </a:r>
          </a:p>
          <a:p>
            <a:pPr lvl="0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solidFill>
                  <a:srgbClr val="0070C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</a:t>
            </a:r>
            <a:r>
              <a:rPr lang="en-US" altLang="ko-KR" sz="4000" b="1" dirty="0">
                <a:solidFill>
                  <a:prstClr val="black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hy</a:t>
            </a:r>
          </a:p>
          <a:p>
            <a:pPr lvl="0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solidFill>
                  <a:srgbClr val="0070C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</a:t>
            </a:r>
            <a:r>
              <a:rPr lang="en-US" altLang="ko-KR" sz="4000" b="1" dirty="0">
                <a:solidFill>
                  <a:prstClr val="black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here</a:t>
            </a:r>
            <a:endParaRPr lang="en-US" altLang="ko-KR" sz="6600" b="1" dirty="0">
              <a:solidFill>
                <a:schemeClr val="bg1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024E1D-164A-4599-8C9A-A97071C5CCE2}"/>
              </a:ext>
            </a:extLst>
          </p:cNvPr>
          <p:cNvSpPr txBox="1"/>
          <p:nvPr/>
        </p:nvSpPr>
        <p:spPr>
          <a:xfrm>
            <a:off x="1167118" y="1815335"/>
            <a:ext cx="1844530" cy="49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  <a:tabLst>
                <a:tab pos="732631" algn="l"/>
              </a:tabLst>
            </a:pP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무엇을 심는가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86F15-2956-47C9-BF13-CAA8F1B72699}"/>
              </a:ext>
            </a:extLst>
          </p:cNvPr>
          <p:cNvSpPr txBox="1"/>
          <p:nvPr/>
        </p:nvSpPr>
        <p:spPr>
          <a:xfrm>
            <a:off x="1150340" y="3369857"/>
            <a:ext cx="1844530" cy="49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tabLst>
                <a:tab pos="732631" algn="l"/>
              </a:tabLst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왜 심는가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DC07F-8D2A-4ED9-AC39-DC00B4F37E42}"/>
              </a:ext>
            </a:extLst>
          </p:cNvPr>
          <p:cNvSpPr txBox="1"/>
          <p:nvPr/>
        </p:nvSpPr>
        <p:spPr>
          <a:xfrm>
            <a:off x="1183896" y="4924379"/>
            <a:ext cx="1844530" cy="49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  <a:tabLst>
                <a:tab pos="732631" algn="l"/>
              </a:tabLst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어디에 심는가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E552BB-C2B2-49CE-B15D-130656E846E4}"/>
              </a:ext>
            </a:extLst>
          </p:cNvPr>
          <p:cNvSpPr/>
          <p:nvPr/>
        </p:nvSpPr>
        <p:spPr>
          <a:xfrm rot="5400000">
            <a:off x="1026537" y="3443841"/>
            <a:ext cx="4673941" cy="512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4C6726E-BB3D-48F0-8E53-5F0A24565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639" y="3424213"/>
            <a:ext cx="3196592" cy="192217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28655D0-7A41-4F87-A74B-2168E1796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639" y="1065799"/>
            <a:ext cx="2733462" cy="203242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BB8CEF6-35FF-4A88-9E35-011F593E1181}"/>
              </a:ext>
            </a:extLst>
          </p:cNvPr>
          <p:cNvSpPr/>
          <p:nvPr/>
        </p:nvSpPr>
        <p:spPr>
          <a:xfrm>
            <a:off x="3698589" y="5659312"/>
            <a:ext cx="552891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</a:rPr>
              <a:t>“Particulate matter deposited on leaf of ﬁve evergreen species in Beijing, China”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271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85BFFF96-73F6-4EEA-8087-A85D1CA9E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0686" y="544404"/>
            <a:ext cx="3953138" cy="36666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1C399D-6C4C-4E19-8A0B-E596ED62CC64}"/>
              </a:ext>
            </a:extLst>
          </p:cNvPr>
          <p:cNvSpPr txBox="1"/>
          <p:nvPr/>
        </p:nvSpPr>
        <p:spPr>
          <a:xfrm>
            <a:off x="1167118" y="758321"/>
            <a:ext cx="1844530" cy="4476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</a:t>
            </a:r>
            <a:r>
              <a:rPr lang="en-US" altLang="ko-KR" sz="40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hat </a:t>
            </a:r>
          </a:p>
          <a:p>
            <a:pPr lvl="0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</a:t>
            </a:r>
            <a:r>
              <a:rPr lang="en-US" altLang="ko-KR" sz="4000" b="1" dirty="0">
                <a:solidFill>
                  <a:prstClr val="black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hy</a:t>
            </a:r>
          </a:p>
          <a:p>
            <a:pPr lvl="0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solidFill>
                  <a:srgbClr val="0070C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</a:t>
            </a:r>
            <a:r>
              <a:rPr lang="en-US" altLang="ko-KR" sz="4000" b="1" dirty="0">
                <a:solidFill>
                  <a:prstClr val="black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here</a:t>
            </a:r>
            <a:endParaRPr lang="en-US" altLang="ko-KR" sz="6600" b="1" dirty="0">
              <a:solidFill>
                <a:schemeClr val="bg1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024E1D-164A-4599-8C9A-A97071C5CCE2}"/>
              </a:ext>
            </a:extLst>
          </p:cNvPr>
          <p:cNvSpPr txBox="1"/>
          <p:nvPr/>
        </p:nvSpPr>
        <p:spPr>
          <a:xfrm>
            <a:off x="1167118" y="1815335"/>
            <a:ext cx="1844530" cy="49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  <a:tabLst>
                <a:tab pos="732631" algn="l"/>
              </a:tabLst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무엇을 심는가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86F15-2956-47C9-BF13-CAA8F1B72699}"/>
              </a:ext>
            </a:extLst>
          </p:cNvPr>
          <p:cNvSpPr txBox="1"/>
          <p:nvPr/>
        </p:nvSpPr>
        <p:spPr>
          <a:xfrm>
            <a:off x="1150340" y="3369857"/>
            <a:ext cx="1844530" cy="49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tabLst>
                <a:tab pos="732631" algn="l"/>
              </a:tabLst>
            </a:pP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왜 심는가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DC07F-8D2A-4ED9-AC39-DC00B4F37E42}"/>
              </a:ext>
            </a:extLst>
          </p:cNvPr>
          <p:cNvSpPr txBox="1"/>
          <p:nvPr/>
        </p:nvSpPr>
        <p:spPr>
          <a:xfrm>
            <a:off x="1183896" y="4924379"/>
            <a:ext cx="1844530" cy="49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  <a:tabLst>
                <a:tab pos="732631" algn="l"/>
              </a:tabLst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어디에 심는가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E552BB-C2B2-49CE-B15D-130656E846E4}"/>
              </a:ext>
            </a:extLst>
          </p:cNvPr>
          <p:cNvSpPr/>
          <p:nvPr/>
        </p:nvSpPr>
        <p:spPr>
          <a:xfrm rot="5400000">
            <a:off x="1026537" y="3443841"/>
            <a:ext cx="4673941" cy="512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B7E5995-08F4-40A1-B9C8-AB1FF9E46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367" y="3867365"/>
            <a:ext cx="5217415" cy="219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26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1C399D-6C4C-4E19-8A0B-E596ED62CC64}"/>
              </a:ext>
            </a:extLst>
          </p:cNvPr>
          <p:cNvSpPr txBox="1"/>
          <p:nvPr/>
        </p:nvSpPr>
        <p:spPr>
          <a:xfrm>
            <a:off x="1167118" y="758321"/>
            <a:ext cx="1844530" cy="4476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</a:t>
            </a:r>
            <a:r>
              <a:rPr lang="en-US" altLang="ko-KR" sz="40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hat </a:t>
            </a:r>
          </a:p>
          <a:p>
            <a:pPr lvl="0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</a:t>
            </a:r>
            <a:r>
              <a:rPr lang="en-US" altLang="ko-KR" sz="4000" b="1" dirty="0">
                <a:solidFill>
                  <a:prstClr val="black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hy</a:t>
            </a:r>
          </a:p>
          <a:p>
            <a:pPr lvl="0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</a:t>
            </a:r>
            <a:r>
              <a:rPr lang="en-US" altLang="ko-KR" sz="4000" b="1" dirty="0">
                <a:solidFill>
                  <a:prstClr val="black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here</a:t>
            </a:r>
            <a:endParaRPr lang="en-US" altLang="ko-KR" sz="6600" b="1" dirty="0">
              <a:solidFill>
                <a:schemeClr val="bg1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024E1D-164A-4599-8C9A-A97071C5CCE2}"/>
              </a:ext>
            </a:extLst>
          </p:cNvPr>
          <p:cNvSpPr txBox="1"/>
          <p:nvPr/>
        </p:nvSpPr>
        <p:spPr>
          <a:xfrm>
            <a:off x="1167118" y="1815335"/>
            <a:ext cx="1844530" cy="49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  <a:tabLst>
                <a:tab pos="732631" algn="l"/>
              </a:tabLst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무엇을 심는가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86F15-2956-47C9-BF13-CAA8F1B72699}"/>
              </a:ext>
            </a:extLst>
          </p:cNvPr>
          <p:cNvSpPr txBox="1"/>
          <p:nvPr/>
        </p:nvSpPr>
        <p:spPr>
          <a:xfrm>
            <a:off x="1150340" y="3369857"/>
            <a:ext cx="1844530" cy="49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tabLst>
                <a:tab pos="732631" algn="l"/>
              </a:tabLst>
            </a:pP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왜 심는가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DC07F-8D2A-4ED9-AC39-DC00B4F37E42}"/>
              </a:ext>
            </a:extLst>
          </p:cNvPr>
          <p:cNvSpPr txBox="1"/>
          <p:nvPr/>
        </p:nvSpPr>
        <p:spPr>
          <a:xfrm>
            <a:off x="1183896" y="4924379"/>
            <a:ext cx="1844530" cy="49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  <a:tabLst>
                <a:tab pos="732631" algn="l"/>
              </a:tabLst>
            </a:pP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어디에 심는가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?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E552BB-C2B2-49CE-B15D-130656E846E4}"/>
              </a:ext>
            </a:extLst>
          </p:cNvPr>
          <p:cNvSpPr/>
          <p:nvPr/>
        </p:nvSpPr>
        <p:spPr>
          <a:xfrm rot="5400000">
            <a:off x="1026537" y="3443841"/>
            <a:ext cx="4673941" cy="512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3E70588-54D8-4C7E-AF58-5980DE98CC4C}"/>
              </a:ext>
            </a:extLst>
          </p:cNvPr>
          <p:cNvSpPr/>
          <p:nvPr/>
        </p:nvSpPr>
        <p:spPr>
          <a:xfrm>
            <a:off x="5452868" y="5421887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Determining Required Space | Image Credit: Trees Impact Group, </a:t>
            </a:r>
            <a:r>
              <a:rPr lang="en-US" altLang="ko-KR" sz="800" dirty="0" err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GreenBlue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Urban</a:t>
            </a:r>
            <a:b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61A7A98-F9CB-4AB2-BD06-57936EB13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233" y="1208015"/>
            <a:ext cx="5577234" cy="418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37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1C399D-6C4C-4E19-8A0B-E596ED62CC64}"/>
              </a:ext>
            </a:extLst>
          </p:cNvPr>
          <p:cNvSpPr txBox="1"/>
          <p:nvPr/>
        </p:nvSpPr>
        <p:spPr>
          <a:xfrm>
            <a:off x="1167118" y="2343842"/>
            <a:ext cx="7775546" cy="1429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6600" b="1" u="sng" dirty="0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www.</a:t>
            </a:r>
            <a:r>
              <a:rPr lang="en-US" altLang="ko-KR" sz="6600" b="1" u="sng" dirty="0">
                <a:solidFill>
                  <a:srgbClr val="2E75B6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plantPlant</a:t>
            </a:r>
            <a:r>
              <a:rPr lang="en-US" altLang="ko-KR" sz="6600" b="1" dirty="0">
                <a:solidFill>
                  <a:srgbClr val="2E75B6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.</a:t>
            </a:r>
            <a:r>
              <a:rPr lang="en-US" altLang="ko-KR" sz="66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go.kr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CB037DC-38D1-4C4A-B466-32B858CB88D8}"/>
              </a:ext>
            </a:extLst>
          </p:cNvPr>
          <p:cNvSpPr/>
          <p:nvPr/>
        </p:nvSpPr>
        <p:spPr>
          <a:xfrm>
            <a:off x="513491" y="532788"/>
            <a:ext cx="21194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도메인</a:t>
            </a:r>
            <a:r>
              <a:rPr lang="ko-KR" altLang="en-US" sz="2400" strike="sngStrike" dirty="0">
                <a:solidFill>
                  <a:schemeClr val="bg2">
                    <a:lumMod val="7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주소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지식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플랜트플랜트에</a:t>
            </a:r>
            <a:endParaRPr lang="en-US" altLang="ko-KR" sz="2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r>
              <a:rPr lang="ko-KR" altLang="en-US" sz="2400" b="1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접속하기 위한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B3D3FDD-F0F1-4303-896B-F0F967AD50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2548" y="3070370"/>
            <a:ext cx="820283" cy="82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53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71722D-2562-4BFC-B90D-534B94ED1B4D}"/>
              </a:ext>
            </a:extLst>
          </p:cNvPr>
          <p:cNvSpPr txBox="1"/>
          <p:nvPr/>
        </p:nvSpPr>
        <p:spPr>
          <a:xfrm>
            <a:off x="454769" y="529646"/>
            <a:ext cx="4218614" cy="983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732631" algn="l"/>
              </a:tabLst>
            </a:pPr>
            <a:r>
              <a:rPr lang="en-US" altLang="ko-KR" sz="4400" b="1" dirty="0" err="1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p</a:t>
            </a:r>
            <a:r>
              <a:rPr lang="en-US" altLang="ko-KR" sz="4400" b="1" dirty="0" err="1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re</a:t>
            </a:r>
            <a:r>
              <a:rPr lang="en-US" altLang="ko-KR" sz="4400" b="1" dirty="0" err="1">
                <a:solidFill>
                  <a:srgbClr val="CC0099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P</a:t>
            </a:r>
            <a:r>
              <a:rPr lang="en-US" altLang="ko-KR" sz="4400" b="1" dirty="0" err="1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rocessing</a:t>
            </a:r>
            <a:endParaRPr lang="en-US" altLang="ko-KR" sz="44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6364DDB-424E-40A2-A1EF-9DE691821DEE}"/>
              </a:ext>
            </a:extLst>
          </p:cNvPr>
          <p:cNvSpPr/>
          <p:nvPr/>
        </p:nvSpPr>
        <p:spPr>
          <a:xfrm>
            <a:off x="1798471" y="4985886"/>
            <a:ext cx="6405961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C4F7C26-FC51-4286-BAF2-5033D63FFB86}"/>
              </a:ext>
            </a:extLst>
          </p:cNvPr>
          <p:cNvSpPr/>
          <p:nvPr/>
        </p:nvSpPr>
        <p:spPr>
          <a:xfrm>
            <a:off x="2558976" y="2507515"/>
            <a:ext cx="1535502" cy="1319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국내외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식수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(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나무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)</a:t>
            </a:r>
          </a:p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데이터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약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44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만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3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천개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F9BE99D-735B-4BFA-B019-04ADE3EB9F46}"/>
              </a:ext>
            </a:extLst>
          </p:cNvPr>
          <p:cNvSpPr/>
          <p:nvPr/>
        </p:nvSpPr>
        <p:spPr>
          <a:xfrm>
            <a:off x="2424891" y="2051858"/>
            <a:ext cx="1872208" cy="1872208"/>
          </a:xfrm>
          <a:prstGeom prst="ellipse">
            <a:avLst/>
          </a:prstGeom>
          <a:noFill/>
          <a:ln w="285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9BD8B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3FCDEB6-F587-4DDB-929D-867476B4D857}"/>
              </a:ext>
            </a:extLst>
          </p:cNvPr>
          <p:cNvSpPr/>
          <p:nvPr/>
        </p:nvSpPr>
        <p:spPr>
          <a:xfrm>
            <a:off x="4023568" y="2057612"/>
            <a:ext cx="1872208" cy="1872208"/>
          </a:xfrm>
          <a:prstGeom prst="ellipse">
            <a:avLst/>
          </a:prstGeom>
          <a:noFill/>
          <a:ln w="952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9BD8B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E49C521-760B-4595-878A-BEB440106AC1}"/>
              </a:ext>
            </a:extLst>
          </p:cNvPr>
          <p:cNvSpPr/>
          <p:nvPr/>
        </p:nvSpPr>
        <p:spPr>
          <a:xfrm>
            <a:off x="5626998" y="2037477"/>
            <a:ext cx="1872208" cy="1872208"/>
          </a:xfrm>
          <a:prstGeom prst="ellipse">
            <a:avLst/>
          </a:prstGeom>
          <a:noFill/>
          <a:ln w="285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9BD8B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A5F16EF-5949-4496-88C3-8356940EEEAA}"/>
              </a:ext>
            </a:extLst>
          </p:cNvPr>
          <p:cNvSpPr/>
          <p:nvPr/>
        </p:nvSpPr>
        <p:spPr>
          <a:xfrm>
            <a:off x="4202209" y="2511051"/>
            <a:ext cx="1535502" cy="1123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기타 환경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데이터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  <a:p>
            <a:pPr algn="ctr"/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(</a:t>
            </a: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건물 정보 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/ </a:t>
            </a: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미세먼지 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/ </a:t>
            </a: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탄소배출량 등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)</a:t>
            </a:r>
          </a:p>
          <a:p>
            <a:pPr lvl="0" algn="ctr"/>
            <a:r>
              <a:rPr lang="ko-KR" altLang="en-US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약 </a:t>
            </a:r>
            <a:r>
              <a: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143</a:t>
            </a:r>
            <a:r>
              <a:rPr lang="ko-KR" altLang="en-US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만개</a:t>
            </a:r>
            <a:endParaRPr lang="en-US" altLang="ko-KR" sz="11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0CA85DA-47DF-4E3C-993D-89B91FAAA03B}"/>
              </a:ext>
            </a:extLst>
          </p:cNvPr>
          <p:cNvSpPr/>
          <p:nvPr/>
        </p:nvSpPr>
        <p:spPr>
          <a:xfrm>
            <a:off x="5778572" y="2543048"/>
            <a:ext cx="167029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국내외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수목 이득산출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논문 및 관련 기사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ctr"/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64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편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44167E5-40CB-4B50-A9C0-EA3411EBC55C}"/>
              </a:ext>
            </a:extLst>
          </p:cNvPr>
          <p:cNvSpPr/>
          <p:nvPr/>
        </p:nvSpPr>
        <p:spPr>
          <a:xfrm>
            <a:off x="2555178" y="4054374"/>
            <a:ext cx="1535502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한국 산림청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미국 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USDA</a:t>
            </a:r>
          </a:p>
          <a:p>
            <a:pPr algn="ctr"/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서울열린데이터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AB34CD7-1EDD-4151-9397-2409F3D2633E}"/>
              </a:ext>
            </a:extLst>
          </p:cNvPr>
          <p:cNvSpPr/>
          <p:nvPr/>
        </p:nvSpPr>
        <p:spPr>
          <a:xfrm>
            <a:off x="4152701" y="4050044"/>
            <a:ext cx="170951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공공데이터포털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15373BF-A80F-412E-95ED-5AD95D2B06BD}"/>
              </a:ext>
            </a:extLst>
          </p:cNvPr>
          <p:cNvSpPr/>
          <p:nvPr/>
        </p:nvSpPr>
        <p:spPr>
          <a:xfrm>
            <a:off x="5862220" y="4059676"/>
            <a:ext cx="153550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Semanticscholar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Researchgate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국립산림과학원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89F869-3B02-472D-AFC9-7CCE33725E02}"/>
              </a:ext>
            </a:extLst>
          </p:cNvPr>
          <p:cNvSpPr/>
          <p:nvPr/>
        </p:nvSpPr>
        <p:spPr>
          <a:xfrm>
            <a:off x="1856645" y="1642367"/>
            <a:ext cx="56090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5412B7D-1623-4C32-B9D0-5DB4FCE4E406}"/>
              </a:ext>
            </a:extLst>
          </p:cNvPr>
          <p:cNvSpPr/>
          <p:nvPr/>
        </p:nvSpPr>
        <p:spPr>
          <a:xfrm>
            <a:off x="463158" y="570928"/>
            <a:ext cx="92845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Data</a:t>
            </a:r>
            <a:endParaRPr lang="ko-KR" altLang="en-US" sz="3000" b="1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A4458A2-28B6-4D5C-9678-C8EA533C4801}"/>
              </a:ext>
            </a:extLst>
          </p:cNvPr>
          <p:cNvSpPr/>
          <p:nvPr/>
        </p:nvSpPr>
        <p:spPr>
          <a:xfrm>
            <a:off x="1749565" y="5092522"/>
            <a:ext cx="6454868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국내 분포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52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수종의 </a:t>
            </a: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흉고직경과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수관폭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상관관계 분석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식물사회학적 이론에 의한 생태모델숲 조성기법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조경수목의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수령에 따른 생장율과 </a:t>
            </a: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탄소흡수량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변화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/Consideration of Street Trees’ Distribution Status in Korea/ Particulate matter deposited on leaf of ﬁve evergreen species in Beijing, China/A Methodology for Calculating Cooling from Vegetation Evapotranspiration for Use in Urban Space Microclimate Simulations/Planting Noise Blockers: Best Plants For Noise Reduction In Landscapes/Trees and shrubs for noise control/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서울시 가로수 위치정보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(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좌표계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_ WGS1984)/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서울시 공원 및 사유지수목 위치정보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(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좌표계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_ WGS1984)/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서울시 기간별 일평균 대기환경 정보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서울시 대기오염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(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구별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)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통계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임산물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DB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백과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서울특별시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_</a:t>
            </a: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가로수길정보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서울시 건물 정보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서울특별시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_</a:t>
            </a: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사유지및녹림지정보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en-US" altLang="ko-KR" sz="1000" dirty="0" err="1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US_SpeciesList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/......</a:t>
            </a:r>
          </a:p>
        </p:txBody>
      </p:sp>
    </p:spTree>
    <p:extLst>
      <p:ext uri="{BB962C8B-B14F-4D97-AF65-F5344CB8AC3E}">
        <p14:creationId xmlns:p14="http://schemas.microsoft.com/office/powerpoint/2010/main" val="2891711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2487C25-8D51-4B08-96B7-5248DE3A0253}"/>
              </a:ext>
            </a:extLst>
          </p:cNvPr>
          <p:cNvSpPr/>
          <p:nvPr/>
        </p:nvSpPr>
        <p:spPr>
          <a:xfrm>
            <a:off x="7204711" y="5845839"/>
            <a:ext cx="2046915" cy="6001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>
            <a:spAutoFit/>
          </a:bodyPr>
          <a:lstStyle/>
          <a:p>
            <a:pPr algn="r"/>
            <a:r>
              <a:rPr lang="ko-KR" altLang="en-US" sz="11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서울열린데이터포털</a:t>
            </a: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받은 </a:t>
            </a: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r"/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 가로수 데이터 </a:t>
            </a:r>
            <a:r>
              <a:rPr lang="en-US" altLang="ko-KR" sz="1100" dirty="0" err="1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value_counts</a:t>
            </a:r>
            <a:r>
              <a:rPr lang="en-US" altLang="ko-KR" sz="11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()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B2AC87-5A35-440C-9BCB-803243C29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780" y="492042"/>
            <a:ext cx="2657846" cy="535379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5D85563-47AD-4ACA-B545-3EFFFD15D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614" y="492042"/>
            <a:ext cx="6055214" cy="268176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B359E04-FEB8-4DFD-A135-143EEB08D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74" y="3232299"/>
            <a:ext cx="2657846" cy="291362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56EBF53-875D-4B61-B80D-33D8A5327A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0714" y="3232299"/>
            <a:ext cx="3004571" cy="177156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ABDCD8-7784-432A-AC78-AD8E2C705420}"/>
              </a:ext>
            </a:extLst>
          </p:cNvPr>
          <p:cNvSpPr/>
          <p:nvPr/>
        </p:nvSpPr>
        <p:spPr>
          <a:xfrm>
            <a:off x="3487716" y="5245675"/>
            <a:ext cx="2046915" cy="6001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>
            <a:spAutoFit/>
          </a:bodyPr>
          <a:lstStyle/>
          <a:p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서울 가로수 데이터 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(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위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)</a:t>
            </a:r>
          </a:p>
          <a:p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미국 산림청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tree DB (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왼쪽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)</a:t>
            </a:r>
          </a:p>
          <a:p>
            <a:r>
              <a:rPr lang="ko-KR" altLang="en-US" sz="11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한국유용수종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DB (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오른쪽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)</a:t>
            </a:r>
            <a:endParaRPr lang="en-US" altLang="ko-KR" sz="1100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2294225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2618</TotalTime>
  <Words>477</Words>
  <Application>Microsoft Office PowerPoint</Application>
  <PresentationFormat>A4 용지(210x297mm)</PresentationFormat>
  <Paragraphs>109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맑은 고딕</vt:lpstr>
      <vt:lpstr>아리따-돋움(TTF)-Light</vt:lpstr>
      <vt:lpstr>아리따-돋움(TTF)-SemiBold</vt:lpstr>
      <vt:lpstr>Arial</vt:lpstr>
      <vt:lpstr>Calibri Light</vt:lpstr>
      <vt:lpstr>아리따-돋움(TTF)-Bold</vt:lpstr>
      <vt:lpstr>Calibri</vt:lpstr>
      <vt:lpstr>Apple SD Gothic Neo</vt:lpstr>
      <vt:lpstr>아리따-돋움(TTF)-Medium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EUYSUNG CHA</cp:lastModifiedBy>
  <cp:revision>517</cp:revision>
  <dcterms:created xsi:type="dcterms:W3CDTF">2017-09-07T10:48:07Z</dcterms:created>
  <dcterms:modified xsi:type="dcterms:W3CDTF">2019-08-14T00:25:58Z</dcterms:modified>
</cp:coreProperties>
</file>

<file path=docProps/thumbnail.jpeg>
</file>